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69" r:id="rId4"/>
    <p:sldId id="266" r:id="rId5"/>
    <p:sldId id="267" r:id="rId6"/>
    <p:sldId id="268" r:id="rId7"/>
    <p:sldId id="270" r:id="rId8"/>
    <p:sldId id="273" r:id="rId9"/>
    <p:sldId id="274" r:id="rId10"/>
    <p:sldId id="288" r:id="rId11"/>
    <p:sldId id="284" r:id="rId12"/>
    <p:sldId id="289" r:id="rId13"/>
    <p:sldId id="275" r:id="rId14"/>
    <p:sldId id="285" r:id="rId15"/>
    <p:sldId id="286" r:id="rId16"/>
    <p:sldId id="271" r:id="rId17"/>
    <p:sldId id="276" r:id="rId18"/>
    <p:sldId id="277" r:id="rId19"/>
    <p:sldId id="278" r:id="rId20"/>
    <p:sldId id="272" r:id="rId21"/>
    <p:sldId id="283" r:id="rId22"/>
    <p:sldId id="290" r:id="rId23"/>
    <p:sldId id="291" r:id="rId24"/>
    <p:sldId id="293" r:id="rId25"/>
    <p:sldId id="292" r:id="rId26"/>
    <p:sldId id="28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643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>
        <p:scale>
          <a:sx n="115" d="100"/>
          <a:sy n="115" d="100"/>
        </p:scale>
        <p:origin x="-102" y="-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4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53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7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5.jpe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microsoft.com/office/2007/relationships/hdphoto" Target="../media/hdphoto2.wdp"/><Relationship Id="rId7" Type="http://schemas.openxmlformats.org/officeDocument/2006/relationships/image" Target="../media/image5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gif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BBA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94064" y="4279269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defRPr/>
            </a:pPr>
            <a:r>
              <a:rPr lang="ko-KR" altLang="en-US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캡스톤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조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김진민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b="1" kern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조명규</a:t>
            </a:r>
            <a:r>
              <a:rPr lang="en-US" altLang="ko-KR" b="1" kern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,</a:t>
            </a:r>
            <a:r>
              <a:rPr lang="ko-KR" altLang="en-US" b="1" kern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이영환</a:t>
            </a:r>
            <a:endParaRPr lang="ko-KR" altLang="en-US" sz="9600" b="1" kern="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48000" y="2774074"/>
            <a:ext cx="6096000" cy="1264550"/>
          </a:xfrm>
          <a:prstGeom prst="rect">
            <a:avLst/>
          </a:prstGeom>
          <a:solidFill>
            <a:srgbClr val="FBBA00"/>
          </a:solidFill>
        </p:spPr>
        <p:txBody>
          <a:bodyPr tIns="108000" bIns="108000">
            <a:spAutoFit/>
          </a:bodyPr>
          <a:lstStyle/>
          <a:p>
            <a:pPr algn="ctr" latinLnBrk="0">
              <a:defRPr/>
            </a:pPr>
            <a:r>
              <a:rPr lang="en-US" altLang="ko-KR" sz="2000" b="1" i="1" kern="0" dirty="0" smtClean="0">
                <a:solidFill>
                  <a:prstClr val="white"/>
                </a:solidFill>
              </a:rPr>
              <a:t>5</a:t>
            </a:r>
            <a:r>
              <a:rPr lang="ko-KR" altLang="en-US" sz="2000" b="1" i="1" kern="0" dirty="0" smtClean="0">
                <a:solidFill>
                  <a:prstClr val="white"/>
                </a:solidFill>
              </a:rPr>
              <a:t>절 링크 구조를 응용한</a:t>
            </a:r>
            <a:endParaRPr lang="en-US" altLang="ko-KR" sz="2000" b="1" i="1" kern="0" dirty="0" smtClean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en-US" altLang="ko-KR" sz="4800" b="1" i="1" kern="0" dirty="0">
                <a:solidFill>
                  <a:prstClr val="white"/>
                </a:solidFill>
              </a:rPr>
              <a:t>4</a:t>
            </a:r>
            <a:r>
              <a:rPr lang="ko-KR" altLang="en-US" sz="4800" b="1" i="1" kern="0" dirty="0" smtClean="0">
                <a:solidFill>
                  <a:prstClr val="white"/>
                </a:solidFill>
              </a:rPr>
              <a:t>족 보행 로봇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39141" y="2214419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CAPSTONE  PROJECT</a:t>
            </a:r>
            <a:endParaRPr lang="ko-KR" altLang="en-US" sz="2400" b="1" i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90676" y="6295105"/>
            <a:ext cx="381065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기계시스템공학과 담당교수 신동원</a:t>
            </a:r>
            <a:endParaRPr lang="ko-KR" altLang="en-US" sz="96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109911" y="5760561"/>
            <a:ext cx="1033451" cy="1069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58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작품설명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3465272" y="5586860"/>
            <a:ext cx="526145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보완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재설계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pc\Downloads\3학년4학년\4학년1학기\융합형캡스톤여름학기\사진기록\KakaoTalk_20200831_102343877_0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b="23842"/>
          <a:stretch/>
        </p:blipFill>
        <p:spPr bwMode="auto">
          <a:xfrm>
            <a:off x="4238894" y="1629293"/>
            <a:ext cx="3714212" cy="330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58" b="8462"/>
          <a:stretch/>
        </p:blipFill>
        <p:spPr>
          <a:xfrm>
            <a:off x="76835" y="1709937"/>
            <a:ext cx="3829742" cy="3147180"/>
          </a:xfrm>
          <a:prstGeom prst="rect">
            <a:avLst/>
          </a:prstGeom>
        </p:spPr>
      </p:pic>
      <p:pic>
        <p:nvPicPr>
          <p:cNvPr id="1027" name="Picture 3" descr="C:\Users\pc\Downloads\3학년4학년\4학년1학기\융합형캡스톤여름학기\사진기록\KakaoTalk_20200909_093907739_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422" y="1074254"/>
            <a:ext cx="3313909" cy="44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906578" y="3125584"/>
            <a:ext cx="332316" cy="315886"/>
          </a:xfrm>
          <a:prstGeom prst="rightArrow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953106" y="3133894"/>
            <a:ext cx="332316" cy="315886"/>
          </a:xfrm>
          <a:prstGeom prst="rightArrow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25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작품설명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3465272" y="5586860"/>
            <a:ext cx="526145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작품 외관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pc\Downloads\3학년4학년\4학년1학기\융합형캡스톤여름학기\사진기록\KakaoTalk_20201116_152816008_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847" y="1098838"/>
            <a:ext cx="5984028" cy="44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c\Downloads\3학년4학년\4학년1학기\융합형캡스톤여름학기\사진기록\KakaoTalk_20201116_152816008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1" b="39723"/>
          <a:stretch/>
        </p:blipFill>
        <p:spPr bwMode="auto">
          <a:xfrm>
            <a:off x="570275" y="1787942"/>
            <a:ext cx="4834132" cy="333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58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작품설명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871204" y="5425343"/>
            <a:ext cx="44601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프로토타입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관절 가동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833564" y="5425345"/>
            <a:ext cx="446015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다리 제어 테스트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C:\Users\pc\Downloads\3학년4학년\4학년1학기\융합형캡스톤여름학기\사진기록\회로구성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6" y="1889702"/>
            <a:ext cx="5670550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c\Downloads\3학년4학년\4학년1학기\융합형캡스톤여름학기\사진기록\회로구성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66" y="1889702"/>
            <a:ext cx="5670550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148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작품설명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3465272" y="5586860"/>
            <a:ext cx="52614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스텝 과정의 전진 보행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Picture 2" descr="C:\Users\pc\Desktop\다리가동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4" y="1956204"/>
            <a:ext cx="5670550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05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작품설명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3098694" y="5586860"/>
            <a:ext cx="59946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다리 관절과 결합해 전진 보행 구현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C:\Users\pc\Desktop\다리가동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19" y="1806575"/>
            <a:ext cx="5670550" cy="32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pc\Desktop\다리가동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657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64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작품설명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3098694" y="5586860"/>
            <a:ext cx="599461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자세에서의 보행 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48" name="Picture 4" descr="C:\Users\pc\Desktop\다리가동4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81927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pc\Desktop\다리가동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6" y="1819275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78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BBA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C:\Users\pc\Desktop\Effect icon 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96" y="164193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FA88013-4D5E-4CA0-B441-12F764CEC92C}"/>
              </a:ext>
            </a:extLst>
          </p:cNvPr>
          <p:cNvSpPr/>
          <p:nvPr/>
        </p:nvSpPr>
        <p:spPr>
          <a:xfrm>
            <a:off x="5096543" y="4455899"/>
            <a:ext cx="1998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8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0698" y="1463041"/>
            <a:ext cx="7312854" cy="418608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기대 효과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7703552" y="3433135"/>
            <a:ext cx="4104955" cy="2215991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독특한 디자인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관절 모터를 이용한 지형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극복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단순화된 외관과 움직임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한눈에 들어오는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대칭구조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2" descr="C:\Users\pc\Desktop\다리가동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47" y="1569332"/>
            <a:ext cx="7053555" cy="397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056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0675" y="1220771"/>
            <a:ext cx="6783935" cy="475608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기대 효과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7104610" y="3760860"/>
            <a:ext cx="4778283" cy="2215991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응용 구조의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직관적 구조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수리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교체 용이성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현장에서 활용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1" name="Picture 3" descr="C:\Users\pc\Downloads\3학년4학년\4학년1학기\융합형캡스톤여름학기\사진기록\KakaoTalk_20200831_10383826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5503" r="7007" b="4867"/>
          <a:stretch/>
        </p:blipFill>
        <p:spPr bwMode="auto">
          <a:xfrm>
            <a:off x="478991" y="1379312"/>
            <a:ext cx="6467302" cy="443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990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0675" y="1062051"/>
            <a:ext cx="6495761" cy="5313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기대 효과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816436" y="4529204"/>
            <a:ext cx="4946823" cy="1846659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장기적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발전가능성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 재료를 교체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경량화와 내구성 증가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몸체에 센서 및 로봇 팔 등 다양한 부품 추가 가능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직관적 구조로 누구나 새로운 명령 제어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  <p:pic>
        <p:nvPicPr>
          <p:cNvPr id="7" name="Picture 2" descr="C:\Users\pc\Downloads\3학년4학년\4학년1학기\융합형캡스톤여름학기\사진기록\KakaoTalk_20200823_15440490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3" t="15606" r="16579" b="8963"/>
          <a:stretch/>
        </p:blipFill>
        <p:spPr bwMode="auto">
          <a:xfrm>
            <a:off x="1835151" y="2142415"/>
            <a:ext cx="4799965" cy="409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www.dtnews24.com/news/photo/201312/16172_3576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091" y="5469200"/>
            <a:ext cx="1512025" cy="77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161803"/>
            <a:ext cx="1828793" cy="196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2" y="1471006"/>
            <a:ext cx="634365" cy="4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3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477C5F4-BC56-4BB8-BBD5-E3869C6CB72C}"/>
              </a:ext>
            </a:extLst>
          </p:cNvPr>
          <p:cNvGrpSpPr/>
          <p:nvPr/>
        </p:nvGrpSpPr>
        <p:grpSpPr>
          <a:xfrm>
            <a:off x="857476" y="2709179"/>
            <a:ext cx="10596368" cy="2753635"/>
            <a:chOff x="1466169" y="2587622"/>
            <a:chExt cx="9114519" cy="2368553"/>
          </a:xfrm>
          <a:solidFill>
            <a:srgbClr val="FBBA00"/>
          </a:solidFill>
        </p:grpSpPr>
        <p:sp>
          <p:nvSpPr>
            <p:cNvPr id="7" name="자유형: 도형 13">
              <a:extLst>
                <a:ext uri="{FF2B5EF4-FFF2-40B4-BE49-F238E27FC236}">
                  <a16:creationId xmlns="" xmlns:a16="http://schemas.microsoft.com/office/drawing/2014/main" id="{034E08DC-A7A9-4E9F-AA56-449DB475A903}"/>
                </a:ext>
              </a:extLst>
            </p:cNvPr>
            <p:cNvSpPr/>
            <p:nvPr/>
          </p:nvSpPr>
          <p:spPr>
            <a:xfrm>
              <a:off x="1466169" y="2628900"/>
              <a:ext cx="4097715" cy="2286001"/>
            </a:xfrm>
            <a:custGeom>
              <a:avLst/>
              <a:gdLst>
                <a:gd name="connsiteX0" fmla="*/ 203454 w 4097715"/>
                <a:gd name="connsiteY0" fmla="*/ 0 h 2286001"/>
                <a:gd name="connsiteX1" fmla="*/ 2082546 w 4097715"/>
                <a:gd name="connsiteY1" fmla="*/ 0 h 2286001"/>
                <a:gd name="connsiteX2" fmla="*/ 2286000 w 4097715"/>
                <a:gd name="connsiteY2" fmla="*/ 203454 h 2286001"/>
                <a:gd name="connsiteX3" fmla="*/ 2286000 w 4097715"/>
                <a:gd name="connsiteY3" fmla="*/ 1859714 h 2286001"/>
                <a:gd name="connsiteX4" fmla="*/ 2284800 w 4097715"/>
                <a:gd name="connsiteY4" fmla="*/ 1859714 h 2286001"/>
                <a:gd name="connsiteX5" fmla="*/ 2284800 w 4097715"/>
                <a:gd name="connsiteY5" fmla="*/ 1889078 h 2286001"/>
                <a:gd name="connsiteX6" fmla="*/ 2285718 w 4097715"/>
                <a:gd name="connsiteY6" fmla="*/ 1889078 h 2286001"/>
                <a:gd name="connsiteX7" fmla="*/ 2285718 w 4097715"/>
                <a:gd name="connsiteY7" fmla="*/ 2062381 h 2286001"/>
                <a:gd name="connsiteX8" fmla="*/ 2461620 w 4097715"/>
                <a:gd name="connsiteY8" fmla="*/ 2238283 h 2286001"/>
                <a:gd name="connsiteX9" fmla="*/ 4097715 w 4097715"/>
                <a:gd name="connsiteY9" fmla="*/ 2238283 h 2286001"/>
                <a:gd name="connsiteX10" fmla="*/ 4097715 w 4097715"/>
                <a:gd name="connsiteY10" fmla="*/ 2286001 h 2286001"/>
                <a:gd name="connsiteX11" fmla="*/ 2441455 w 4097715"/>
                <a:gd name="connsiteY11" fmla="*/ 2286001 h 2286001"/>
                <a:gd name="connsiteX12" fmla="*/ 2238001 w 4097715"/>
                <a:gd name="connsiteY12" fmla="*/ 2082547 h 2286001"/>
                <a:gd name="connsiteX13" fmla="*/ 2238001 w 4097715"/>
                <a:gd name="connsiteY13" fmla="*/ 1933252 h 2286001"/>
                <a:gd name="connsiteX14" fmla="*/ 2238000 w 4097715"/>
                <a:gd name="connsiteY14" fmla="*/ 1933252 h 2286001"/>
                <a:gd name="connsiteX15" fmla="*/ 2238000 w 4097715"/>
                <a:gd name="connsiteY15" fmla="*/ 1594852 h 2286001"/>
                <a:gd name="connsiteX16" fmla="*/ 2238282 w 4097715"/>
                <a:gd name="connsiteY16" fmla="*/ 1594852 h 2286001"/>
                <a:gd name="connsiteX17" fmla="*/ 2238282 w 4097715"/>
                <a:gd name="connsiteY17" fmla="*/ 223619 h 2286001"/>
                <a:gd name="connsiteX18" fmla="*/ 2062380 w 4097715"/>
                <a:gd name="connsiteY18" fmla="*/ 47717 h 2286001"/>
                <a:gd name="connsiteX19" fmla="*/ 223619 w 4097715"/>
                <a:gd name="connsiteY19" fmla="*/ 47717 h 2286001"/>
                <a:gd name="connsiteX20" fmla="*/ 47717 w 4097715"/>
                <a:gd name="connsiteY20" fmla="*/ 223619 h 2286001"/>
                <a:gd name="connsiteX21" fmla="*/ 47717 w 4097715"/>
                <a:gd name="connsiteY21" fmla="*/ 2062380 h 2286001"/>
                <a:gd name="connsiteX22" fmla="*/ 223619 w 4097715"/>
                <a:gd name="connsiteY22" fmla="*/ 2238282 h 2286001"/>
                <a:gd name="connsiteX23" fmla="*/ 1863770 w 4097715"/>
                <a:gd name="connsiteY23" fmla="*/ 2238282 h 2286001"/>
                <a:gd name="connsiteX24" fmla="*/ 1863770 w 4097715"/>
                <a:gd name="connsiteY24" fmla="*/ 2286000 h 2286001"/>
                <a:gd name="connsiteX25" fmla="*/ 203454 w 4097715"/>
                <a:gd name="connsiteY25" fmla="*/ 2286000 h 2286001"/>
                <a:gd name="connsiteX26" fmla="*/ 0 w 4097715"/>
                <a:gd name="connsiteY26" fmla="*/ 2082546 h 2286001"/>
                <a:gd name="connsiteX27" fmla="*/ 0 w 4097715"/>
                <a:gd name="connsiteY27" fmla="*/ 203454 h 2286001"/>
                <a:gd name="connsiteX28" fmla="*/ 203454 w 4097715"/>
                <a:gd name="connsiteY28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97715" h="2286001">
                  <a:moveTo>
                    <a:pt x="203454" y="0"/>
                  </a:moveTo>
                  <a:lnTo>
                    <a:pt x="2082546" y="0"/>
                  </a:lnTo>
                  <a:cubicBezTo>
                    <a:pt x="2194911" y="0"/>
                    <a:pt x="2286000" y="91089"/>
                    <a:pt x="2286000" y="203454"/>
                  </a:cubicBezTo>
                  <a:lnTo>
                    <a:pt x="2286000" y="1859714"/>
                  </a:lnTo>
                  <a:lnTo>
                    <a:pt x="2284800" y="1859714"/>
                  </a:lnTo>
                  <a:lnTo>
                    <a:pt x="2284800" y="1889078"/>
                  </a:lnTo>
                  <a:lnTo>
                    <a:pt x="2285718" y="1889078"/>
                  </a:lnTo>
                  <a:lnTo>
                    <a:pt x="2285718" y="2062381"/>
                  </a:lnTo>
                  <a:cubicBezTo>
                    <a:pt x="2285718" y="2159529"/>
                    <a:pt x="2364472" y="2238283"/>
                    <a:pt x="2461620" y="2238283"/>
                  </a:cubicBezTo>
                  <a:lnTo>
                    <a:pt x="4097715" y="2238283"/>
                  </a:lnTo>
                  <a:lnTo>
                    <a:pt x="4097715" y="2286001"/>
                  </a:lnTo>
                  <a:lnTo>
                    <a:pt x="2441455" y="2286001"/>
                  </a:lnTo>
                  <a:cubicBezTo>
                    <a:pt x="2329090" y="2286001"/>
                    <a:pt x="2238001" y="2194912"/>
                    <a:pt x="2238001" y="2082547"/>
                  </a:cubicBezTo>
                  <a:lnTo>
                    <a:pt x="2238001" y="1933252"/>
                  </a:lnTo>
                  <a:lnTo>
                    <a:pt x="2238000" y="1933252"/>
                  </a:lnTo>
                  <a:lnTo>
                    <a:pt x="2238000" y="1594852"/>
                  </a:lnTo>
                  <a:lnTo>
                    <a:pt x="2238282" y="1594852"/>
                  </a:lnTo>
                  <a:lnTo>
                    <a:pt x="2238282" y="223619"/>
                  </a:lnTo>
                  <a:cubicBezTo>
                    <a:pt x="2238282" y="126471"/>
                    <a:pt x="2159528" y="47717"/>
                    <a:pt x="2062380" y="47717"/>
                  </a:cubicBezTo>
                  <a:lnTo>
                    <a:pt x="223619" y="47717"/>
                  </a:lnTo>
                  <a:cubicBezTo>
                    <a:pt x="126471" y="47717"/>
                    <a:pt x="47717" y="126471"/>
                    <a:pt x="47717" y="223619"/>
                  </a:cubicBezTo>
                  <a:lnTo>
                    <a:pt x="47717" y="2062380"/>
                  </a:lnTo>
                  <a:cubicBezTo>
                    <a:pt x="47717" y="2159528"/>
                    <a:pt x="126471" y="2238282"/>
                    <a:pt x="223619" y="2238282"/>
                  </a:cubicBezTo>
                  <a:lnTo>
                    <a:pt x="1863770" y="2238282"/>
                  </a:lnTo>
                  <a:lnTo>
                    <a:pt x="1863770" y="2286000"/>
                  </a:lnTo>
                  <a:lnTo>
                    <a:pt x="203454" y="2286000"/>
                  </a:lnTo>
                  <a:cubicBezTo>
                    <a:pt x="91089" y="2286000"/>
                    <a:pt x="0" y="2194911"/>
                    <a:pt x="0" y="2082546"/>
                  </a:cubicBezTo>
                  <a:lnTo>
                    <a:pt x="0" y="203454"/>
                  </a:lnTo>
                  <a:cubicBezTo>
                    <a:pt x="0" y="91089"/>
                    <a:pt x="91089" y="0"/>
                    <a:pt x="203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: 도형 20">
              <a:extLst>
                <a:ext uri="{FF2B5EF4-FFF2-40B4-BE49-F238E27FC236}">
                  <a16:creationId xmlns="" xmlns:a16="http://schemas.microsoft.com/office/drawing/2014/main" id="{EC0CD02B-8B65-4A63-B5A7-B9993707D6CE}"/>
                </a:ext>
              </a:extLst>
            </p:cNvPr>
            <p:cNvSpPr/>
            <p:nvPr/>
          </p:nvSpPr>
          <p:spPr>
            <a:xfrm>
              <a:off x="4101483" y="2628900"/>
              <a:ext cx="3692175" cy="2286002"/>
            </a:xfrm>
            <a:custGeom>
              <a:avLst/>
              <a:gdLst>
                <a:gd name="connsiteX0" fmla="*/ 0 w 3692175"/>
                <a:gd name="connsiteY0" fmla="*/ 0 h 2286001"/>
                <a:gd name="connsiteX1" fmla="*/ 1677006 w 3692175"/>
                <a:gd name="connsiteY1" fmla="*/ 0 h 2286001"/>
                <a:gd name="connsiteX2" fmla="*/ 1880460 w 3692175"/>
                <a:gd name="connsiteY2" fmla="*/ 203454 h 2286001"/>
                <a:gd name="connsiteX3" fmla="*/ 1880460 w 3692175"/>
                <a:gd name="connsiteY3" fmla="*/ 1859714 h 2286001"/>
                <a:gd name="connsiteX4" fmla="*/ 1879260 w 3692175"/>
                <a:gd name="connsiteY4" fmla="*/ 1859714 h 2286001"/>
                <a:gd name="connsiteX5" fmla="*/ 1879260 w 3692175"/>
                <a:gd name="connsiteY5" fmla="*/ 1889078 h 2286001"/>
                <a:gd name="connsiteX6" fmla="*/ 1880178 w 3692175"/>
                <a:gd name="connsiteY6" fmla="*/ 1889078 h 2286001"/>
                <a:gd name="connsiteX7" fmla="*/ 1880178 w 3692175"/>
                <a:gd name="connsiteY7" fmla="*/ 2062381 h 2286001"/>
                <a:gd name="connsiteX8" fmla="*/ 2056080 w 3692175"/>
                <a:gd name="connsiteY8" fmla="*/ 2238283 h 2286001"/>
                <a:gd name="connsiteX9" fmla="*/ 3692175 w 3692175"/>
                <a:gd name="connsiteY9" fmla="*/ 2238283 h 2286001"/>
                <a:gd name="connsiteX10" fmla="*/ 3692175 w 3692175"/>
                <a:gd name="connsiteY10" fmla="*/ 2286001 h 2286001"/>
                <a:gd name="connsiteX11" fmla="*/ 2035915 w 3692175"/>
                <a:gd name="connsiteY11" fmla="*/ 2286001 h 2286001"/>
                <a:gd name="connsiteX12" fmla="*/ 1832461 w 3692175"/>
                <a:gd name="connsiteY12" fmla="*/ 2082547 h 2286001"/>
                <a:gd name="connsiteX13" fmla="*/ 1832461 w 3692175"/>
                <a:gd name="connsiteY13" fmla="*/ 1933252 h 2286001"/>
                <a:gd name="connsiteX14" fmla="*/ 1832460 w 3692175"/>
                <a:gd name="connsiteY14" fmla="*/ 1933252 h 2286001"/>
                <a:gd name="connsiteX15" fmla="*/ 1832460 w 3692175"/>
                <a:gd name="connsiteY15" fmla="*/ 1594852 h 2286001"/>
                <a:gd name="connsiteX16" fmla="*/ 1832742 w 3692175"/>
                <a:gd name="connsiteY16" fmla="*/ 1594852 h 2286001"/>
                <a:gd name="connsiteX17" fmla="*/ 1832742 w 3692175"/>
                <a:gd name="connsiteY17" fmla="*/ 223619 h 2286001"/>
                <a:gd name="connsiteX18" fmla="*/ 1656840 w 3692175"/>
                <a:gd name="connsiteY18" fmla="*/ 47717 h 2286001"/>
                <a:gd name="connsiteX19" fmla="*/ 0 w 3692175"/>
                <a:gd name="connsiteY19" fmla="*/ 47717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92175" h="2286001">
                  <a:moveTo>
                    <a:pt x="0" y="0"/>
                  </a:moveTo>
                  <a:lnTo>
                    <a:pt x="1677006" y="0"/>
                  </a:lnTo>
                  <a:cubicBezTo>
                    <a:pt x="1789371" y="0"/>
                    <a:pt x="1880460" y="91089"/>
                    <a:pt x="1880460" y="203454"/>
                  </a:cubicBezTo>
                  <a:lnTo>
                    <a:pt x="1880460" y="1859714"/>
                  </a:lnTo>
                  <a:lnTo>
                    <a:pt x="1879260" y="1859714"/>
                  </a:lnTo>
                  <a:lnTo>
                    <a:pt x="1879260" y="1889078"/>
                  </a:lnTo>
                  <a:lnTo>
                    <a:pt x="1880178" y="1889078"/>
                  </a:lnTo>
                  <a:lnTo>
                    <a:pt x="1880178" y="2062381"/>
                  </a:lnTo>
                  <a:cubicBezTo>
                    <a:pt x="1880178" y="2159529"/>
                    <a:pt x="1958932" y="2238283"/>
                    <a:pt x="2056080" y="2238283"/>
                  </a:cubicBezTo>
                  <a:lnTo>
                    <a:pt x="3692175" y="2238283"/>
                  </a:lnTo>
                  <a:lnTo>
                    <a:pt x="3692175" y="2286001"/>
                  </a:lnTo>
                  <a:lnTo>
                    <a:pt x="2035915" y="2286001"/>
                  </a:lnTo>
                  <a:cubicBezTo>
                    <a:pt x="1923550" y="2286001"/>
                    <a:pt x="1832461" y="2194912"/>
                    <a:pt x="1832461" y="2082547"/>
                  </a:cubicBezTo>
                  <a:lnTo>
                    <a:pt x="1832461" y="1933252"/>
                  </a:lnTo>
                  <a:lnTo>
                    <a:pt x="1832460" y="1933252"/>
                  </a:lnTo>
                  <a:lnTo>
                    <a:pt x="1832460" y="1594852"/>
                  </a:lnTo>
                  <a:lnTo>
                    <a:pt x="1832742" y="1594852"/>
                  </a:lnTo>
                  <a:lnTo>
                    <a:pt x="1832742" y="223619"/>
                  </a:lnTo>
                  <a:cubicBezTo>
                    <a:pt x="1832742" y="126471"/>
                    <a:pt x="1753988" y="47717"/>
                    <a:pt x="1656840" y="47717"/>
                  </a:cubicBezTo>
                  <a:lnTo>
                    <a:pt x="0" y="4771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21">
              <a:extLst>
                <a:ext uri="{FF2B5EF4-FFF2-40B4-BE49-F238E27FC236}">
                  <a16:creationId xmlns="" xmlns:a16="http://schemas.microsoft.com/office/drawing/2014/main" id="{0139C3B8-DEB9-4966-81A7-2A2C503ACB35}"/>
                </a:ext>
              </a:extLst>
            </p:cNvPr>
            <p:cNvSpPr/>
            <p:nvPr/>
          </p:nvSpPr>
          <p:spPr>
            <a:xfrm rot="10800000">
              <a:off x="6482973" y="2628898"/>
              <a:ext cx="4097715" cy="2286001"/>
            </a:xfrm>
            <a:custGeom>
              <a:avLst/>
              <a:gdLst>
                <a:gd name="connsiteX0" fmla="*/ 203454 w 4097715"/>
                <a:gd name="connsiteY0" fmla="*/ 0 h 2286001"/>
                <a:gd name="connsiteX1" fmla="*/ 2082546 w 4097715"/>
                <a:gd name="connsiteY1" fmla="*/ 0 h 2286001"/>
                <a:gd name="connsiteX2" fmla="*/ 2286000 w 4097715"/>
                <a:gd name="connsiteY2" fmla="*/ 203454 h 2286001"/>
                <a:gd name="connsiteX3" fmla="*/ 2286000 w 4097715"/>
                <a:gd name="connsiteY3" fmla="*/ 1859714 h 2286001"/>
                <a:gd name="connsiteX4" fmla="*/ 2284800 w 4097715"/>
                <a:gd name="connsiteY4" fmla="*/ 1859714 h 2286001"/>
                <a:gd name="connsiteX5" fmla="*/ 2284800 w 4097715"/>
                <a:gd name="connsiteY5" fmla="*/ 1889078 h 2286001"/>
                <a:gd name="connsiteX6" fmla="*/ 2285718 w 4097715"/>
                <a:gd name="connsiteY6" fmla="*/ 1889078 h 2286001"/>
                <a:gd name="connsiteX7" fmla="*/ 2285718 w 4097715"/>
                <a:gd name="connsiteY7" fmla="*/ 2062381 h 2286001"/>
                <a:gd name="connsiteX8" fmla="*/ 2461620 w 4097715"/>
                <a:gd name="connsiteY8" fmla="*/ 2238283 h 2286001"/>
                <a:gd name="connsiteX9" fmla="*/ 4097715 w 4097715"/>
                <a:gd name="connsiteY9" fmla="*/ 2238283 h 2286001"/>
                <a:gd name="connsiteX10" fmla="*/ 4097715 w 4097715"/>
                <a:gd name="connsiteY10" fmla="*/ 2286001 h 2286001"/>
                <a:gd name="connsiteX11" fmla="*/ 2441455 w 4097715"/>
                <a:gd name="connsiteY11" fmla="*/ 2286001 h 2286001"/>
                <a:gd name="connsiteX12" fmla="*/ 2238001 w 4097715"/>
                <a:gd name="connsiteY12" fmla="*/ 2082547 h 2286001"/>
                <a:gd name="connsiteX13" fmla="*/ 2238001 w 4097715"/>
                <a:gd name="connsiteY13" fmla="*/ 1933252 h 2286001"/>
                <a:gd name="connsiteX14" fmla="*/ 2238000 w 4097715"/>
                <a:gd name="connsiteY14" fmla="*/ 1933252 h 2286001"/>
                <a:gd name="connsiteX15" fmla="*/ 2238000 w 4097715"/>
                <a:gd name="connsiteY15" fmla="*/ 1594852 h 2286001"/>
                <a:gd name="connsiteX16" fmla="*/ 2238282 w 4097715"/>
                <a:gd name="connsiteY16" fmla="*/ 1594852 h 2286001"/>
                <a:gd name="connsiteX17" fmla="*/ 2238282 w 4097715"/>
                <a:gd name="connsiteY17" fmla="*/ 223619 h 2286001"/>
                <a:gd name="connsiteX18" fmla="*/ 2062380 w 4097715"/>
                <a:gd name="connsiteY18" fmla="*/ 47717 h 2286001"/>
                <a:gd name="connsiteX19" fmla="*/ 223619 w 4097715"/>
                <a:gd name="connsiteY19" fmla="*/ 47717 h 2286001"/>
                <a:gd name="connsiteX20" fmla="*/ 47717 w 4097715"/>
                <a:gd name="connsiteY20" fmla="*/ 223619 h 2286001"/>
                <a:gd name="connsiteX21" fmla="*/ 47717 w 4097715"/>
                <a:gd name="connsiteY21" fmla="*/ 2062380 h 2286001"/>
                <a:gd name="connsiteX22" fmla="*/ 223619 w 4097715"/>
                <a:gd name="connsiteY22" fmla="*/ 2238282 h 2286001"/>
                <a:gd name="connsiteX23" fmla="*/ 1863770 w 4097715"/>
                <a:gd name="connsiteY23" fmla="*/ 2238282 h 2286001"/>
                <a:gd name="connsiteX24" fmla="*/ 1863770 w 4097715"/>
                <a:gd name="connsiteY24" fmla="*/ 2286000 h 2286001"/>
                <a:gd name="connsiteX25" fmla="*/ 203454 w 4097715"/>
                <a:gd name="connsiteY25" fmla="*/ 2286000 h 2286001"/>
                <a:gd name="connsiteX26" fmla="*/ 0 w 4097715"/>
                <a:gd name="connsiteY26" fmla="*/ 2082546 h 2286001"/>
                <a:gd name="connsiteX27" fmla="*/ 0 w 4097715"/>
                <a:gd name="connsiteY27" fmla="*/ 203454 h 2286001"/>
                <a:gd name="connsiteX28" fmla="*/ 203454 w 4097715"/>
                <a:gd name="connsiteY28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097715" h="2286001">
                  <a:moveTo>
                    <a:pt x="203454" y="0"/>
                  </a:moveTo>
                  <a:lnTo>
                    <a:pt x="2082546" y="0"/>
                  </a:lnTo>
                  <a:cubicBezTo>
                    <a:pt x="2194911" y="0"/>
                    <a:pt x="2286000" y="91089"/>
                    <a:pt x="2286000" y="203454"/>
                  </a:cubicBezTo>
                  <a:lnTo>
                    <a:pt x="2286000" y="1859714"/>
                  </a:lnTo>
                  <a:lnTo>
                    <a:pt x="2284800" y="1859714"/>
                  </a:lnTo>
                  <a:lnTo>
                    <a:pt x="2284800" y="1889078"/>
                  </a:lnTo>
                  <a:lnTo>
                    <a:pt x="2285718" y="1889078"/>
                  </a:lnTo>
                  <a:lnTo>
                    <a:pt x="2285718" y="2062381"/>
                  </a:lnTo>
                  <a:cubicBezTo>
                    <a:pt x="2285718" y="2159529"/>
                    <a:pt x="2364472" y="2238283"/>
                    <a:pt x="2461620" y="2238283"/>
                  </a:cubicBezTo>
                  <a:lnTo>
                    <a:pt x="4097715" y="2238283"/>
                  </a:lnTo>
                  <a:lnTo>
                    <a:pt x="4097715" y="2286001"/>
                  </a:lnTo>
                  <a:lnTo>
                    <a:pt x="2441455" y="2286001"/>
                  </a:lnTo>
                  <a:cubicBezTo>
                    <a:pt x="2329090" y="2286001"/>
                    <a:pt x="2238001" y="2194912"/>
                    <a:pt x="2238001" y="2082547"/>
                  </a:cubicBezTo>
                  <a:lnTo>
                    <a:pt x="2238001" y="1933252"/>
                  </a:lnTo>
                  <a:lnTo>
                    <a:pt x="2238000" y="1933252"/>
                  </a:lnTo>
                  <a:lnTo>
                    <a:pt x="2238000" y="1594852"/>
                  </a:lnTo>
                  <a:lnTo>
                    <a:pt x="2238282" y="1594852"/>
                  </a:lnTo>
                  <a:lnTo>
                    <a:pt x="2238282" y="223619"/>
                  </a:lnTo>
                  <a:cubicBezTo>
                    <a:pt x="2238282" y="126471"/>
                    <a:pt x="2159528" y="47717"/>
                    <a:pt x="2062380" y="47717"/>
                  </a:cubicBezTo>
                  <a:lnTo>
                    <a:pt x="223619" y="47717"/>
                  </a:lnTo>
                  <a:cubicBezTo>
                    <a:pt x="126471" y="47717"/>
                    <a:pt x="47717" y="126471"/>
                    <a:pt x="47717" y="223619"/>
                  </a:cubicBezTo>
                  <a:lnTo>
                    <a:pt x="47717" y="2062380"/>
                  </a:lnTo>
                  <a:cubicBezTo>
                    <a:pt x="47717" y="2159528"/>
                    <a:pt x="126471" y="2238282"/>
                    <a:pt x="223619" y="2238282"/>
                  </a:cubicBezTo>
                  <a:lnTo>
                    <a:pt x="1863770" y="2238282"/>
                  </a:lnTo>
                  <a:lnTo>
                    <a:pt x="1863770" y="2286000"/>
                  </a:lnTo>
                  <a:lnTo>
                    <a:pt x="203454" y="2286000"/>
                  </a:lnTo>
                  <a:cubicBezTo>
                    <a:pt x="91089" y="2286000"/>
                    <a:pt x="0" y="2194911"/>
                    <a:pt x="0" y="2082546"/>
                  </a:cubicBezTo>
                  <a:lnTo>
                    <a:pt x="0" y="203454"/>
                  </a:lnTo>
                  <a:cubicBezTo>
                    <a:pt x="0" y="91089"/>
                    <a:pt x="91089" y="0"/>
                    <a:pt x="20345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E7DEE20B-033C-4D61-B965-216902D76C0E}"/>
                </a:ext>
              </a:extLst>
            </p:cNvPr>
            <p:cNvSpPr/>
            <p:nvPr/>
          </p:nvSpPr>
          <p:spPr>
            <a:xfrm>
              <a:off x="3241675" y="4822825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CC8BB89F-756A-4B02-ADDA-08FE58214374}"/>
                </a:ext>
              </a:extLst>
            </p:cNvPr>
            <p:cNvSpPr/>
            <p:nvPr/>
          </p:nvSpPr>
          <p:spPr>
            <a:xfrm>
              <a:off x="5497209" y="4822825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D46FCABA-763D-4AB3-8F8B-4BB7DAB0E53B}"/>
                </a:ext>
              </a:extLst>
            </p:cNvPr>
            <p:cNvSpPr/>
            <p:nvPr/>
          </p:nvSpPr>
          <p:spPr>
            <a:xfrm>
              <a:off x="7726983" y="4822825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0B90948B-2050-4A94-9D35-1AC023CA7BE9}"/>
                </a:ext>
              </a:extLst>
            </p:cNvPr>
            <p:cNvSpPr/>
            <p:nvPr/>
          </p:nvSpPr>
          <p:spPr>
            <a:xfrm>
              <a:off x="4032250" y="2587622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B261EDFB-3339-4325-92BB-D8EC5328400A}"/>
                </a:ext>
              </a:extLst>
            </p:cNvPr>
            <p:cNvSpPr/>
            <p:nvPr/>
          </p:nvSpPr>
          <p:spPr>
            <a:xfrm>
              <a:off x="6456966" y="2587622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560584D4-2F6D-45CF-A7F5-451780B12B9B}"/>
                </a:ext>
              </a:extLst>
            </p:cNvPr>
            <p:cNvSpPr/>
            <p:nvPr/>
          </p:nvSpPr>
          <p:spPr>
            <a:xfrm>
              <a:off x="8686740" y="2587622"/>
              <a:ext cx="133350" cy="133350"/>
            </a:xfrm>
            <a:prstGeom prst="ellipse">
              <a:avLst/>
            </a:prstGeom>
            <a:grpFill/>
            <a:ln>
              <a:noFill/>
            </a:ln>
            <a:effectLst>
              <a:outerShdw sx="200000" sy="200000" algn="ctr" rotWithShape="0">
                <a:srgbClr val="FFC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1055717" y="4211280"/>
            <a:ext cx="2125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작품의 목적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B9946555-FC02-437B-A75B-8631EFCC91CE}"/>
              </a:ext>
            </a:extLst>
          </p:cNvPr>
          <p:cNvSpPr/>
          <p:nvPr/>
        </p:nvSpPr>
        <p:spPr>
          <a:xfrm>
            <a:off x="3810464" y="4211280"/>
            <a:ext cx="1998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설명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FA88013-4D5E-4CA0-B441-12F764CEC92C}"/>
              </a:ext>
            </a:extLst>
          </p:cNvPr>
          <p:cNvSpPr/>
          <p:nvPr/>
        </p:nvSpPr>
        <p:spPr>
          <a:xfrm>
            <a:off x="6435461" y="4211280"/>
            <a:ext cx="1998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B13A27EA-DA5E-4246-98BC-E9AC11D6C506}"/>
              </a:ext>
            </a:extLst>
          </p:cNvPr>
          <p:cNvSpPr/>
          <p:nvPr/>
        </p:nvSpPr>
        <p:spPr>
          <a:xfrm>
            <a:off x="9194078" y="4211280"/>
            <a:ext cx="1998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 과정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 smtClean="0">
                <a:solidFill>
                  <a:prstClr val="white"/>
                </a:solidFill>
              </a:rPr>
              <a:t>목</a:t>
            </a:r>
            <a:r>
              <a:rPr lang="ko-KR" altLang="en-US" sz="4000" b="1" kern="0" dirty="0">
                <a:solidFill>
                  <a:prstClr val="white"/>
                </a:solidFill>
              </a:rPr>
              <a:t>차</a:t>
            </a:r>
            <a:endParaRPr lang="en-US" altLang="ko-KR" sz="4000" b="1" kern="0" dirty="0">
              <a:solidFill>
                <a:prstClr val="white"/>
              </a:solidFill>
            </a:endParaRPr>
          </a:p>
        </p:txBody>
      </p:sp>
      <p:pic>
        <p:nvPicPr>
          <p:cNvPr id="1030" name="Picture 6" descr="C:\Users\pc\Desktop\Effect icon 1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159" y="3306492"/>
            <a:ext cx="779507" cy="7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pc\Desktop\Golf icon 6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96" y="3306489"/>
            <a:ext cx="779507" cy="7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pc\Desktop\magnifying glass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163" y="3306490"/>
            <a:ext cx="779507" cy="7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pc\Desktop\setting icon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777" y="3306492"/>
            <a:ext cx="779507" cy="7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5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BBA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 descr="C:\Users\pc\Desktop\setting icon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96" y="164193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13A27EA-DA5E-4246-98BC-E9AC11D6C506}"/>
              </a:ext>
            </a:extLst>
          </p:cNvPr>
          <p:cNvSpPr/>
          <p:nvPr/>
        </p:nvSpPr>
        <p:spPr>
          <a:xfrm>
            <a:off x="5096543" y="4455898"/>
            <a:ext cx="1998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 과정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8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제작 과정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168275" y="1058610"/>
            <a:ext cx="494682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설계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836064" y="5270156"/>
            <a:ext cx="49468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설계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Picture 2" descr="C:\Users\pc\Desktop\캡처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7" t="10919" r="18051" b="10683"/>
          <a:stretch/>
        </p:blipFill>
        <p:spPr bwMode="auto">
          <a:xfrm>
            <a:off x="836064" y="2152046"/>
            <a:ext cx="1553471" cy="159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72" t="36454" r="7828" b="14408"/>
          <a:stretch/>
        </p:blipFill>
        <p:spPr bwMode="auto">
          <a:xfrm>
            <a:off x="836064" y="3733668"/>
            <a:ext cx="1553471" cy="153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39"/>
          <a:stretch/>
        </p:blipFill>
        <p:spPr>
          <a:xfrm>
            <a:off x="2389535" y="2152045"/>
            <a:ext cx="3465724" cy="311811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025976" y="5270156"/>
            <a:ext cx="4946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-2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설계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C:\Users\pc\Downloads\3학년4학년\4학년1학기\융합형캡스톤여름학기\사진기록\KakaoTalk_20200812_112927329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t="5344" r="10099" b="15501"/>
          <a:stretch/>
        </p:blipFill>
        <p:spPr bwMode="auto">
          <a:xfrm>
            <a:off x="6195881" y="2111851"/>
            <a:ext cx="4607011" cy="319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77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제작 과정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168275" y="1058610"/>
            <a:ext cx="494682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설계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752935" y="5731821"/>
            <a:ext cx="4946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-3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설계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566528" y="5724515"/>
            <a:ext cx="4946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설계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22" name="Picture 2" descr="C:\Users\pc\Downloads\3학년4학년\4학년1학기\융합형캡스톤여름학기\사진기록\KakaoTalk_20200812_13554842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t="21711" r="16276" b="18010"/>
          <a:stretch/>
        </p:blipFill>
        <p:spPr bwMode="auto">
          <a:xfrm>
            <a:off x="168275" y="1961803"/>
            <a:ext cx="3847691" cy="189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pc\Downloads\3학년4학년\4학년1학기\융합형캡스톤여름학기\사진기록\KakaoTalk_20200831_102343877_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4" b="23880"/>
          <a:stretch/>
        </p:blipFill>
        <p:spPr bwMode="auto">
          <a:xfrm>
            <a:off x="3049338" y="3055010"/>
            <a:ext cx="2976637" cy="267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pc\Downloads\3학년4학년\4학년1학기\융합형캡스톤여름학기\사진기록\KakaoTalk_20200831_1039530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37133" y="42332"/>
            <a:ext cx="2405617" cy="314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pc\Downloads\3학년4학년\4학년1학기\융합형캡스톤여름학기\사진기록\KakaoTalk_20201116_152816008_0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6" b="42151"/>
          <a:stretch/>
        </p:blipFill>
        <p:spPr bwMode="auto">
          <a:xfrm>
            <a:off x="6724696" y="2816947"/>
            <a:ext cx="4630490" cy="29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707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제작 과정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168275" y="1058610"/>
            <a:ext cx="494682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제어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명령을 위한 구조 파악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1074362" y="5054718"/>
            <a:ext cx="49468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링크의 길이 결정 및 설계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  <p:pic>
        <p:nvPicPr>
          <p:cNvPr id="6146" name="Picture 2" descr="C:\Users\pc\Downloads\3학년4학년\4학년1학기\융합형캡스톤여름학기\사진기록\링크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7" y="1918299"/>
            <a:ext cx="2391399" cy="143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c\Downloads\3학년4학년\4학년1학기\융합형캡스톤여름학기\사진기록\링크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6" y="3332574"/>
            <a:ext cx="2391399" cy="13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pc\Downloads\3학년4학년\4학년1학기\융합형캡스톤여름학기\사진기록\KakaoTalk_20200831_102343877_01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"/>
          <a:stretch/>
        </p:blipFill>
        <p:spPr bwMode="auto">
          <a:xfrm>
            <a:off x="2641685" y="1918298"/>
            <a:ext cx="3771405" cy="280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846637" y="5054718"/>
            <a:ext cx="49468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링크의 길이 결정 및 설계 역기구학 설계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150" name="Picture 6" descr="C:\Users\pc\Downloads\3학년4학년\4학년1학기\융합형캡스톤여름학기\사진기록\KakaoTalk_20201026_171548824_0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761" y="1658202"/>
            <a:ext cx="2469699" cy="33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pc\Downloads\3학년4학년\4학년1학기\융합형캡스톤여름학기\사진기록\KakaoTalk_20201026_171548824_0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62" y="1658202"/>
            <a:ext cx="2469699" cy="33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2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제작 과정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168275" y="1058610"/>
            <a:ext cx="494682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 작성 및 제어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424975" y="4971010"/>
            <a:ext cx="49468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매트랩을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이용해 계산한 역기구학 수식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158979" y="5935175"/>
            <a:ext cx="49468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동작 중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서보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모터의 각도 변화 제어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  <p:pic>
        <p:nvPicPr>
          <p:cNvPr id="7170" name="Picture 2" descr="C:\Users\pc\Downloads\3학년4학년\4학년1학기\융합형캡스톤여름학기\사진기록\KakaoTalk_20201026_17205602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455366"/>
            <a:ext cx="4850624" cy="251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98" y="1713982"/>
            <a:ext cx="3330083" cy="373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881" y="1286296"/>
            <a:ext cx="2980632" cy="4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1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제작 과정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836063" y="6164592"/>
            <a:ext cx="49468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입력한 값에 따른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단계의 보행 동작 수행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653030" y="6164592"/>
            <a:ext cx="49468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관절 모터와 결합한 다양한 각도의 보행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822" y="1233792"/>
            <a:ext cx="3815237" cy="230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C:\Users\pc\Downloads\3학년4학년\4학년1학기\융합형캡스톤여름학기\사진기록\다리가동6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66" y="1182941"/>
            <a:ext cx="4268211" cy="24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pc\Downloads\3학년4학년\4학년1학기\융합형캡스톤여름학기\사진기록\다리가동8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37" y="3760167"/>
            <a:ext cx="4268211" cy="240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78" y="3662028"/>
            <a:ext cx="3690591" cy="260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62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BBA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048000" y="2774074"/>
            <a:ext cx="6096000" cy="1264550"/>
          </a:xfrm>
          <a:prstGeom prst="rect">
            <a:avLst/>
          </a:prstGeom>
          <a:solidFill>
            <a:srgbClr val="FBBA00"/>
          </a:solidFill>
        </p:spPr>
        <p:txBody>
          <a:bodyPr tIns="108000" bIns="108000">
            <a:spAutoFit/>
          </a:bodyPr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prstClr val="white"/>
                </a:solidFill>
              </a:rPr>
              <a:t>발표를 마칩니다</a:t>
            </a:r>
            <a:endParaRPr lang="en-US" altLang="ko-KR" sz="2000" b="1" i="1" kern="0" dirty="0" smtClean="0">
              <a:solidFill>
                <a:prstClr val="white"/>
              </a:solidFill>
            </a:endParaRPr>
          </a:p>
          <a:p>
            <a:pPr algn="ctr" latinLnBrk="0">
              <a:defRPr/>
            </a:pPr>
            <a:r>
              <a:rPr lang="ko-KR" altLang="en-US" sz="4800" b="1" i="1" kern="0" dirty="0" smtClean="0">
                <a:solidFill>
                  <a:prstClr val="white"/>
                </a:solidFill>
              </a:rPr>
              <a:t>감사합니다</a:t>
            </a:r>
            <a:r>
              <a:rPr lang="en-US" altLang="ko-KR" sz="4800" b="1" i="1" kern="0" dirty="0" smtClean="0">
                <a:solidFill>
                  <a:prstClr val="white"/>
                </a:solidFill>
              </a:rPr>
              <a:t>!</a:t>
            </a:r>
            <a:endParaRPr lang="ko-KR" altLang="en-US" sz="4800" b="1" i="1" kern="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77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BBA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3365381" y="4444609"/>
            <a:ext cx="5461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작품의 목적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31" name="Picture 7" descr="C:\Users\pc\Desktop\Golf icon 6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96" y="164193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40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작품의 목적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8" b="15118"/>
          <a:stretch/>
        </p:blipFill>
        <p:spPr bwMode="auto">
          <a:xfrm>
            <a:off x="6275760" y="1707880"/>
            <a:ext cx="2593920" cy="18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1" y="1420278"/>
            <a:ext cx="2804853" cy="2239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3788843" y="4584313"/>
            <a:ext cx="46143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선정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기존의 보행 로봇들의 문제점 개선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형태의 보행 로봇 구상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3577936" y="3659485"/>
            <a:ext cx="2325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견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사족 보행 로봇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425386" y="3649286"/>
            <a:ext cx="23255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다족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보행 로봇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9002683" y="2387252"/>
            <a:ext cx="1753986" cy="478367"/>
          </a:xfrm>
          <a:prstGeom prst="rightArrow">
            <a:avLst>
              <a:gd name="adj1" fmla="val 39573"/>
              <a:gd name="adj2" fmla="val 81279"/>
            </a:avLst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11072553" y="680588"/>
            <a:ext cx="694664" cy="34303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1" t="9160" r="8759" b="8039"/>
          <a:stretch/>
        </p:blipFill>
        <p:spPr bwMode="auto">
          <a:xfrm>
            <a:off x="568789" y="1396539"/>
            <a:ext cx="2261122" cy="225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536579" y="3649287"/>
            <a:ext cx="2325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족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보행 로봇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69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작품의 목적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473074" y="1275847"/>
            <a:ext cx="44601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보행 로봇의 개선점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1449968" y="4758074"/>
            <a:ext cx="23255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4933229" y="4758074"/>
            <a:ext cx="23255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실용성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8511255" y="4758074"/>
            <a:ext cx="23255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범용성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pc\Downloads\3학년4학년\4학년1학기\융합형캡스톤여름학기\아이콘\frag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64" y="2858117"/>
            <a:ext cx="1795549" cy="179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c\Downloads\3학년4학년\4학년1학기\융합형캡스톤여름학기\아이콘\save-mone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75" y="2927304"/>
            <a:ext cx="1571449" cy="157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pc\Downloads\3학년4학년\4학년1학기\융합형캡스톤여름학기\아이콘\diversif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044" y="2908909"/>
            <a:ext cx="1693964" cy="169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70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작품의 목적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473074" y="1275847"/>
            <a:ext cx="446015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형태의 로봇 구상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2022518" y="3352209"/>
            <a:ext cx="23255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내구성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4933228" y="3352209"/>
            <a:ext cx="23255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실용성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8078852" y="3362462"/>
            <a:ext cx="23255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범용성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pc\Downloads\3학년4학년\4학년1학기\융합형캡스톤여름학기\아이콘\frag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95" y="2414814"/>
            <a:ext cx="988187" cy="98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c\Downloads\3학년4학년\4학년1학기\융합형캡스톤여름학기\아이콘\save-mone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02" y="2440209"/>
            <a:ext cx="937395" cy="93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pc\Downloads\3학년4학년\4학년1학기\융합형캡스톤여름학기\아이콘\diversif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26" y="2440209"/>
            <a:ext cx="937395" cy="93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3052285" y="3776486"/>
            <a:ext cx="266007" cy="554445"/>
          </a:xfrm>
          <a:prstGeom prst="downArrow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5962996" y="3766233"/>
            <a:ext cx="266007" cy="554445"/>
          </a:xfrm>
          <a:prstGeom prst="downArrow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9108619" y="3776486"/>
            <a:ext cx="266007" cy="554445"/>
          </a:xfrm>
          <a:prstGeom prst="downArrow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2022517" y="4339811"/>
            <a:ext cx="2325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구동부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보강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4933229" y="4339811"/>
            <a:ext cx="23255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형태를 단순화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7669956" y="4346184"/>
            <a:ext cx="314333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활용성이</a:t>
            </a:r>
            <a:r>
              <a:rPr lang="ko-KR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높은 구조</a:t>
            </a:r>
            <a:endParaRPr lang="en-US" altLang="ko-KR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63585" y="5145578"/>
            <a:ext cx="7464829" cy="1088967"/>
          </a:xfrm>
          <a:prstGeom prst="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구조를 활용한 사족 보행 로봇 만들기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5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BBA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8" descr="C:\Users\pc\Desktop\magnifying glass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996" y="1641939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B9946555-FC02-437B-A75B-8631EFCC91CE}"/>
              </a:ext>
            </a:extLst>
          </p:cNvPr>
          <p:cNvSpPr/>
          <p:nvPr/>
        </p:nvSpPr>
        <p:spPr>
          <a:xfrm>
            <a:off x="5096543" y="4444608"/>
            <a:ext cx="19989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작품 설명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8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작품설명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3865921" y="1184407"/>
            <a:ext cx="446015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외관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098" name="Picture 2" descr="C:\Users\pc\Downloads\3학년4학년\4학년1학기\융합형캡스톤여름학기\사진기록\KakaoTalk_20201026_155209496_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91" y="2059478"/>
            <a:ext cx="5256414" cy="394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89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936000"/>
          </a:xfrm>
          <a:prstGeom prst="rect">
            <a:avLst/>
          </a:prstGeom>
          <a:gradFill flip="none" rotWithShape="1">
            <a:gsLst>
              <a:gs pos="0">
                <a:srgbClr val="FBBA00">
                  <a:alpha val="15000"/>
                </a:srgbClr>
              </a:gs>
              <a:gs pos="50000">
                <a:schemeClr val="bg1">
                  <a:lumMod val="0"/>
                  <a:lumOff val="100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altLang="ko-KR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40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작품설명</a:t>
            </a:r>
            <a:endParaRPr lang="en-US" altLang="ko-KR" sz="40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AutoShape 2" descr="https://www.robotshop.com/community/uploads/i/n/inkling/imported/mainSide600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871204" y="5425343"/>
            <a:ext cx="446015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관절부와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몸체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1F005C6-A0D4-4C4A-800C-47B9350ADBDC}"/>
              </a:ext>
            </a:extLst>
          </p:cNvPr>
          <p:cNvSpPr/>
          <p:nvPr/>
        </p:nvSpPr>
        <p:spPr>
          <a:xfrm>
            <a:off x="6833564" y="5425345"/>
            <a:ext cx="446015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링크 구조의 다리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pc\Downloads\3학년4학년\4학년1학기\융합형캡스톤여름학기\사진기록\KakaoTalk_20201026_1110558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84" y="1370247"/>
            <a:ext cx="5406794" cy="405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c\Downloads\3학년4학년\4학년1학기\융합형캡스톤여름학기\사진기록\KakaoTalk_20200831_102343877_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t="12261"/>
          <a:stretch/>
        </p:blipFill>
        <p:spPr bwMode="auto">
          <a:xfrm>
            <a:off x="6096000" y="1370247"/>
            <a:ext cx="3120254" cy="228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c\Downloads\3학년4학년\4학년1학기\융합형캡스톤여름학기\사진기록\KakaoTalk_20200818_205937298_0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361" y="2784764"/>
            <a:ext cx="3520774" cy="264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966" b="87817" l="12352" r="84772">
                        <a14:foregroundMark x1="37563" y1="52792" x2="37563" y2="52792"/>
                        <a14:foregroundMark x1="44162" y1="48900" x2="44162" y2="48900"/>
                        <a14:foregroundMark x1="52284" y1="46870" x2="52284" y2="46870"/>
                        <a14:foregroundMark x1="45854" y1="64298" x2="45854" y2="64298"/>
                        <a14:foregroundMark x1="51946" y1="58206" x2="51946" y2="58206"/>
                        <a14:foregroundMark x1="49239" y1="60068" x2="49239" y2="60068"/>
                        <a14:foregroundMark x1="45685" y1="62267" x2="45685" y2="62267"/>
                        <a14:foregroundMark x1="47885" y1="59898" x2="47885" y2="59898"/>
                        <a14:foregroundMark x1="53130" y1="60575" x2="53130" y2="60575"/>
                        <a14:foregroundMark x1="53807" y1="60406" x2="53807" y2="60406"/>
                        <a14:foregroundMark x1="58714" y1="60406" x2="58714" y2="60406"/>
                        <a14:foregroundMark x1="50085" y1="65821" x2="50085" y2="65821"/>
                        <a14:foregroundMark x1="43486" y1="70220" x2="43486" y2="70220"/>
                        <a14:foregroundMark x1="42640" y1="73773" x2="42640" y2="73773"/>
                        <a14:foregroundMark x1="33503" y1="64298" x2="33503" y2="64298"/>
                        <a14:foregroundMark x1="47716" y1="48900" x2="47716" y2="48900"/>
                        <a14:foregroundMark x1="47377" y1="43993" x2="47377" y2="43993"/>
                        <a14:foregroundMark x1="47547" y1="43993" x2="47547" y2="43993"/>
                        <a14:foregroundMark x1="48054" y1="44162" x2="55330" y2="49746"/>
                        <a14:foregroundMark x1="37225" y1="54822" x2="39255" y2="66159"/>
                        <a14:foregroundMark x1="44162" y1="67851" x2="44162" y2="67851"/>
                        <a14:foregroundMark x1="36548" y1="60575" x2="64805" y2="61929"/>
                        <a14:foregroundMark x1="64975" y1="69374" x2="48054" y2="3113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50" t="18939" r="18705" b="14704"/>
          <a:stretch/>
        </p:blipFill>
        <p:spPr>
          <a:xfrm>
            <a:off x="11260548" y="-8689"/>
            <a:ext cx="913196" cy="944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276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364</Words>
  <Application>Microsoft Office PowerPoint</Application>
  <PresentationFormat>사용자 지정</PresentationFormat>
  <Paragraphs>92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User</cp:lastModifiedBy>
  <cp:revision>44</cp:revision>
  <dcterms:created xsi:type="dcterms:W3CDTF">2020-08-06T02:53:42Z</dcterms:created>
  <dcterms:modified xsi:type="dcterms:W3CDTF">2020-11-22T10:54:05Z</dcterms:modified>
</cp:coreProperties>
</file>